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4" r:id="rId15"/>
    <p:sldId id="280" r:id="rId16"/>
    <p:sldId id="273" r:id="rId17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0" autoAdjust="0"/>
  </p:normalViewPr>
  <p:slideViewPr>
    <p:cSldViewPr snapToGrid="0" snapToObjects="1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70E205F-DCD4-4990-8069-800884E8FA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E7FF9CF-DEC6-4314-99D7-96BA2CFEB3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B6426-1C54-42FD-BD5B-A7B907EDCF54}" type="datetime1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2025/12/9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619121-BB98-4299-A080-60041E3F5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428DFB-6CA8-40DD-A6F0-E2194C5DF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8F5A-AE59-403D-96E2-C0F03D183276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9425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7DFFE77-358E-4CDE-931E-2B464B8B4734}" type="datetime1">
              <a:rPr lang="zh-TW" altLang="en-US" noProof="0" smtClean="0"/>
              <a:t>2025/12/9</a:t>
            </a:fld>
            <a:endParaRPr lang="zh-TW" altLang="en-US" noProof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668B2AA-D36F-4C52-9595-F7410E2C31F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53415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306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600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6717-CFA2-88BC-231D-53803F07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75FF8D-70AE-817F-6B32-C779AB578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355394-0FD0-C3EE-3AB4-40C587CF8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3E75-1D95-567E-0AA6-12228B260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0338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BBC0-A2B1-9395-9BC7-31FD5508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CBA2BB5-7604-B82C-440A-326411D5B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2CD7CD3-5857-DFD9-8134-67B1C5A0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83356D-609D-256B-7B64-A12972134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2542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B2111-81F7-52DB-1D47-DF2831C9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3BFBEA3-B0FB-C085-B983-2D84E0159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FCF35C-5BF9-DFE7-3AC8-7ED55793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7E16B7-18FB-0B90-8CE4-0AE0FB0B7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641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3DBD-9C4C-8AFC-325A-2077C9B2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26C5349-C908-D7E9-F419-C1321790C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1B8FB44-4940-2246-9949-717816B92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54D8F9-3812-7328-648C-1F8EDD05C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7128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7AADC-6E66-B430-579E-25D7841C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D085D8-E693-B60D-7ED8-55E98668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FE6672-9956-71D0-DE8B-D9FD671F2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DFA690-4713-0001-4D7B-2DA55F86C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4114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007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8ED67B3-56B0-481A-B74D-E9BB061795EE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手繪多邊形​​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手繪多邊形​​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474555-42A2-4D06-909E-61AFCFD6C541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34117-82CD-4794-94B0-2DBCF00F8747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2798B-E17E-4816-BBF0-0F7A71523A78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22922E6-596E-433E-80B3-24F76BBAC3A0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手繪多邊形​​ 6" title="裁切線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80C1A-E636-465F-BDB1-084017A003AA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915C1D-CE0D-44F6-AE82-BE681ED299D3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C5F07-DD43-4F1D-8B78-D5EF65BA543C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6889E5-23E3-4ACB-9649-868C616F948E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83A4B18-BCF3-48EF-BC35-7C9440E256CE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F5AC7BE-0B2A-42DB-8E9E-28A2AB1D5133}" type="datetime1">
              <a:rPr lang="zh-TW" altLang="en-US" smtClean="0"/>
              <a:t>2025/12/9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24518C6D-BE4D-4AD3-94CE-57C77A608135}" type="datetime1">
              <a:rPr lang="zh-TW" altLang="en-US" noProof="0" smtClean="0"/>
              <a:t>2025/12/9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矩形 8" title="提要欄位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ea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j-ea"/>
          <a:ea typeface="+mj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j-ea"/>
          <a:ea typeface="+mj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j-ea"/>
          <a:ea typeface="+mj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j-ea"/>
          <a:ea typeface="+mj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j-ea"/>
          <a:ea typeface="+mj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 descr="背著背包遠眺群山的人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+mj-ea"/>
              <a:ea typeface="+mj-ea"/>
            </a:endParaRPr>
          </a:p>
        </p:txBody>
      </p:sp>
      <p:sp>
        <p:nvSpPr>
          <p:cNvPr id="32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52033"/>
            <a:ext cx="8361229" cy="2098226"/>
          </a:xfrm>
        </p:spPr>
        <p:txBody>
          <a:bodyPr rtlCol="0"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大江生醫</a:t>
            </a:r>
            <a:br>
              <a:rPr lang="en-US" altLang="zh-TW" b="1" dirty="0">
                <a:solidFill>
                  <a:schemeClr val="bg1"/>
                </a:solidFill>
              </a:rPr>
            </a:br>
            <a:r>
              <a:rPr lang="zh-TW" altLang="en-US" b="1" dirty="0">
                <a:solidFill>
                  <a:schemeClr val="bg1"/>
                </a:solidFill>
              </a:rPr>
              <a:t>數位轉型個案研究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4408" y="4551368"/>
            <a:ext cx="6831673" cy="469193"/>
          </a:xfrm>
        </p:spPr>
        <p:txBody>
          <a:bodyPr rtlCol="0">
            <a:normAutofit fontScale="85000" lnSpcReduction="10000"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運用智慧製造、數據平台打造全球保健食品 </a:t>
            </a:r>
            <a:r>
              <a:rPr lang="en-US" altLang="zh-TW" b="1" dirty="0">
                <a:solidFill>
                  <a:schemeClr val="bg1"/>
                </a:solidFill>
              </a:rPr>
              <a:t>ODM </a:t>
            </a:r>
            <a:r>
              <a:rPr lang="zh-TW" altLang="en-US" b="1" dirty="0">
                <a:solidFill>
                  <a:schemeClr val="bg1"/>
                </a:solidFill>
              </a:rPr>
              <a:t>領導品牌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C2E04-4B4D-AC6B-27BC-3719C3FD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6FF2F658-DC41-24AB-D09A-2B8A0C6F6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4F4E700-3169-FC4F-7FA8-601CEE67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2D5322-04AF-8068-BE0F-9AB42368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大江智慧製造的質化成果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7942AE58-CE9F-EE00-4378-E10F98F96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2D61CD4F-7372-DEEF-4E3D-28C858A51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98BD98-EC20-DA87-8195-9D1E7D359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食品安全提升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・追溯能力更完整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組織文化進步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・從紙本到數據化、即時管理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客戶信賴提升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・符合國際法規與自動化要求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加速國際化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・具備高度可視化與穩定供應能力，有助接國際大單</a:t>
            </a:r>
          </a:p>
        </p:txBody>
      </p:sp>
    </p:spTree>
    <p:extLst>
      <p:ext uri="{BB962C8B-B14F-4D97-AF65-F5344CB8AC3E}">
        <p14:creationId xmlns:p14="http://schemas.microsoft.com/office/powerpoint/2010/main" val="131524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3FE20-E316-C537-57FA-CED965D9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696DCB4-736D-5E7A-8F6E-1DA8F71E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7F3F418-2F5C-0F5A-713C-894A5033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121208-D8A6-A25A-8324-7B9A9B4D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企業數位轉型啟示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1D3F9263-F9D6-D83F-7E02-4BFDDE1EA9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5251B979-5A1B-3325-B9DF-FB0CA33AA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F01D73-3A1E-5CB7-CB4A-E9C45355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大江成功的重要因素：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高階主管明確支持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投入長期自動化設備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將倉儲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品質視為整體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以資料為基礎建立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行政、研發、製造皆同步數位化，而非只做一個部門</a:t>
            </a:r>
          </a:p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對我們的啟發：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・數位轉型不是只買設備，而是重建流程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・資料治理比技術導入更重要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・智慧製造是台灣代工升級的關鍵</a:t>
            </a:r>
          </a:p>
        </p:txBody>
      </p:sp>
    </p:spTree>
    <p:extLst>
      <p:ext uri="{BB962C8B-B14F-4D97-AF65-F5344CB8AC3E}">
        <p14:creationId xmlns:p14="http://schemas.microsoft.com/office/powerpoint/2010/main" val="103053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0E178-4848-B578-28A4-07E1D529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F274A-3ACE-4F44-CC7D-E010AE49A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716833"/>
            <a:ext cx="4447786" cy="4721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050" dirty="0"/>
              <a:t>公司基本資料（官方）</a:t>
            </a:r>
            <a:br>
              <a:rPr lang="zh-TW" altLang="en-US" sz="1050" dirty="0"/>
            </a:br>
            <a:r>
              <a:rPr lang="zh-TW" altLang="en-US" sz="1050" dirty="0"/>
              <a:t>公開資訊觀測站 </a:t>
            </a:r>
            <a:r>
              <a:rPr lang="en-US" altLang="zh-TW" sz="1050" dirty="0"/>
              <a:t>– </a:t>
            </a:r>
            <a:r>
              <a:rPr lang="zh-TW" altLang="en-US" sz="1050" dirty="0"/>
              <a:t>大江生醫公司資料</a:t>
            </a:r>
            <a:br>
              <a:rPr lang="zh-TW" altLang="en-US" sz="1050" dirty="0"/>
            </a:br>
            <a:r>
              <a:rPr lang="en-US" altLang="zh-TW" sz="1050" dirty="0"/>
              <a:t>https://mops.twse.com.tw/mops/web/t05st01</a:t>
            </a: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大江生醫官方網站</a:t>
            </a:r>
            <a:br>
              <a:rPr lang="zh-TW" altLang="en-US" sz="1050" dirty="0"/>
            </a:br>
            <a:r>
              <a:rPr lang="zh-TW" altLang="en-US" sz="1050" dirty="0"/>
              <a:t>公司首頁</a:t>
            </a:r>
            <a:br>
              <a:rPr lang="zh-TW" altLang="en-US" sz="1050" dirty="0"/>
            </a:br>
            <a:r>
              <a:rPr lang="en-US" altLang="zh-TW" sz="1050" dirty="0"/>
              <a:t>https://www.tci-bio.com</a:t>
            </a:r>
            <a:endParaRPr lang="zh-TW" altLang="en-US" sz="1050" dirty="0"/>
          </a:p>
          <a:p>
            <a:pPr marL="0" indent="0">
              <a:buNone/>
            </a:pPr>
            <a:r>
              <a:rPr lang="en-US" altLang="zh-TW" sz="1050" dirty="0"/>
              <a:t>S </a:t>
            </a:r>
            <a:r>
              <a:rPr lang="zh-TW" altLang="en-US" sz="1050" dirty="0"/>
              <a:t>級工廠介紹（含鷹眼系統 </a:t>
            </a:r>
            <a:r>
              <a:rPr lang="en-US" altLang="zh-TW" sz="1050" dirty="0"/>
              <a:t>CCD </a:t>
            </a:r>
            <a:r>
              <a:rPr lang="zh-TW" altLang="en-US" sz="1050" dirty="0"/>
              <a:t>檢測）</a:t>
            </a:r>
            <a:br>
              <a:rPr lang="zh-TW" altLang="en-US" sz="1050" dirty="0"/>
            </a:br>
            <a:r>
              <a:rPr lang="en-US" altLang="zh-TW" sz="1050" dirty="0"/>
              <a:t>https://www.tci-bio.com/tw/factories/sf</a:t>
            </a:r>
          </a:p>
          <a:p>
            <a:pPr marL="0" indent="0">
              <a:buNone/>
            </a:pPr>
            <a:r>
              <a:rPr lang="zh-TW" altLang="en-US" sz="1050" dirty="0"/>
              <a:t>大江新聞中心</a:t>
            </a:r>
            <a:br>
              <a:rPr lang="zh-TW" altLang="en-US" sz="1050" dirty="0"/>
            </a:br>
            <a:r>
              <a:rPr lang="en-US" altLang="zh-TW" sz="1050" dirty="0"/>
              <a:t>https://www.tci-bio.com/tw/news</a:t>
            </a:r>
            <a:br>
              <a:rPr lang="en-US" altLang="zh-TW" sz="1050" dirty="0"/>
            </a:br>
            <a:endParaRPr lang="en-US" altLang="zh-TW" sz="1050" dirty="0"/>
          </a:p>
          <a:p>
            <a:pPr marL="0" indent="0">
              <a:buNone/>
            </a:pPr>
            <a:r>
              <a:rPr lang="zh-TW" altLang="en-US" sz="1050" dirty="0"/>
              <a:t>三、大江生醫 </a:t>
            </a:r>
            <a:r>
              <a:rPr lang="en-US" altLang="zh-TW" sz="1050" dirty="0"/>
              <a:t>ESG / </a:t>
            </a:r>
            <a:r>
              <a:rPr lang="zh-TW" altLang="en-US" sz="1050" dirty="0"/>
              <a:t>永續報告（含智慧製造效益數據）</a:t>
            </a:r>
            <a:br>
              <a:rPr lang="zh-TW" altLang="en-US" sz="1050" dirty="0"/>
            </a:br>
            <a:r>
              <a:rPr lang="zh-TW" altLang="en-US" sz="1050" dirty="0"/>
              <a:t>（</a:t>
            </a:r>
            <a:r>
              <a:rPr lang="en-US" altLang="zh-TW" sz="1050" dirty="0"/>
              <a:t>PDF </a:t>
            </a:r>
            <a:r>
              <a:rPr lang="zh-TW" altLang="en-US" sz="1050" dirty="0"/>
              <a:t>下載頁面）</a:t>
            </a:r>
            <a:br>
              <a:rPr lang="zh-TW" altLang="en-US" sz="1050" dirty="0"/>
            </a:br>
            <a:r>
              <a:rPr lang="en-US" altLang="zh-TW" sz="1050" dirty="0"/>
              <a:t>https://www.tci-bio.com/tw/sustainability/report</a:t>
            </a:r>
            <a:br>
              <a:rPr lang="zh-TW" altLang="en-US" sz="1050" dirty="0"/>
            </a:b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大江生醫年報</a:t>
            </a:r>
            <a:br>
              <a:rPr lang="zh-TW" altLang="en-US" sz="1050" dirty="0"/>
            </a:br>
            <a:r>
              <a:rPr lang="zh-TW" altLang="en-US" sz="1050" dirty="0"/>
              <a:t>（公司財務與營運公開資訊）</a:t>
            </a:r>
            <a:br>
              <a:rPr lang="zh-TW" altLang="en-US" sz="1050" dirty="0"/>
            </a:br>
            <a:r>
              <a:rPr lang="en-US" altLang="zh-TW" sz="1050" dirty="0"/>
              <a:t>https://mops.twse.com.tw/mops/web/t146sb05</a:t>
            </a:r>
            <a:br>
              <a:rPr lang="zh-TW" altLang="en-US" sz="1050" dirty="0"/>
            </a:br>
            <a:endParaRPr lang="zh-TW" altLang="en-US" sz="1050" dirty="0"/>
          </a:p>
          <a:p>
            <a:pPr marL="0" indent="0">
              <a:buNone/>
            </a:pPr>
            <a:r>
              <a:rPr lang="zh-TW" altLang="en-US" sz="1050" dirty="0"/>
              <a:t>智慧倉儲 </a:t>
            </a:r>
            <a:r>
              <a:rPr lang="en-US" altLang="zh-TW" sz="1050" dirty="0"/>
              <a:t>W1 </a:t>
            </a:r>
            <a:r>
              <a:rPr lang="zh-TW" altLang="en-US" sz="1050" dirty="0"/>
              <a:t>相關新聞（</a:t>
            </a:r>
            <a:r>
              <a:rPr lang="en-US" altLang="zh-TW" sz="1050" dirty="0"/>
              <a:t>AS/RS</a:t>
            </a:r>
            <a:r>
              <a:rPr lang="zh-TW" altLang="en-US" sz="1050" dirty="0"/>
              <a:t>、</a:t>
            </a:r>
            <a:r>
              <a:rPr lang="en-US" altLang="zh-TW" sz="1050" dirty="0"/>
              <a:t>AGV</a:t>
            </a:r>
            <a:r>
              <a:rPr lang="zh-TW" altLang="en-US" sz="1050" dirty="0"/>
              <a:t>、</a:t>
            </a:r>
            <a:r>
              <a:rPr lang="en-US" altLang="zh-TW" sz="1050" dirty="0"/>
              <a:t>SCC</a:t>
            </a:r>
            <a:r>
              <a:rPr lang="zh-TW" altLang="en-US" sz="1050" dirty="0"/>
              <a:t>）</a:t>
            </a:r>
            <a:br>
              <a:rPr lang="zh-TW" altLang="en-US" sz="1050" dirty="0"/>
            </a:br>
            <a:r>
              <a:rPr lang="zh-TW" altLang="en-US" sz="1050" dirty="0"/>
              <a:t>經濟日報 </a:t>
            </a:r>
            <a:r>
              <a:rPr lang="en-US" altLang="zh-TW" sz="1050" dirty="0"/>
              <a:t>– </a:t>
            </a:r>
            <a:r>
              <a:rPr lang="zh-TW" altLang="en-US" sz="1050" dirty="0"/>
              <a:t>大江屏東 </a:t>
            </a:r>
            <a:r>
              <a:rPr lang="en-US" altLang="zh-TW" sz="1050" dirty="0"/>
              <a:t>W1 </a:t>
            </a:r>
            <a:r>
              <a:rPr lang="zh-TW" altLang="en-US" sz="1050" dirty="0"/>
              <a:t>智慧工廠啟用</a:t>
            </a:r>
            <a:br>
              <a:rPr lang="zh-TW" altLang="en-US" sz="1050" dirty="0"/>
            </a:br>
            <a:r>
              <a:rPr lang="en-US" altLang="zh-TW" sz="1050" dirty="0"/>
              <a:t>https://money.udn.com/money/story/5612/6087032</a:t>
            </a:r>
          </a:p>
          <a:p>
            <a:pPr marL="0" indent="0">
              <a:buNone/>
            </a:pPr>
            <a:br>
              <a:rPr lang="en-US" altLang="zh-TW" sz="1050" dirty="0"/>
            </a:br>
            <a:endParaRPr lang="en-US" altLang="zh-TW" sz="1050" dirty="0"/>
          </a:p>
          <a:p>
            <a:endParaRPr lang="zh-TW" altLang="en-US" sz="105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7A204B-8F6A-888D-5BA3-E8A464E99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0514" y="1716833"/>
            <a:ext cx="4447786" cy="415056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TW" altLang="en-US" sz="3600" dirty="0"/>
              <a:t>遠見雜誌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大江智慧製造專題</a:t>
            </a:r>
            <a:br>
              <a:rPr lang="zh-TW" altLang="en-US" sz="3600" dirty="0"/>
            </a:br>
            <a:r>
              <a:rPr lang="en-US" altLang="zh-TW" sz="3600" dirty="0"/>
              <a:t>https://www.gvm.com.tw/article/85162</a:t>
            </a:r>
          </a:p>
          <a:p>
            <a:pPr marL="0" indent="0">
              <a:buNone/>
            </a:pPr>
            <a:r>
              <a:rPr lang="en-US" altLang="zh-TW" sz="3600" dirty="0"/>
              <a:t>AI </a:t>
            </a:r>
            <a:r>
              <a:rPr lang="zh-TW" altLang="en-US" sz="3600" dirty="0"/>
              <a:t>影像檢測（</a:t>
            </a:r>
            <a:r>
              <a:rPr lang="en-US" altLang="zh-TW" sz="3600" dirty="0"/>
              <a:t>CCD </a:t>
            </a:r>
            <a:r>
              <a:rPr lang="zh-TW" altLang="en-US" sz="3600" dirty="0"/>
              <a:t>鷹眼系統）</a:t>
            </a:r>
            <a:br>
              <a:rPr lang="zh-TW" altLang="en-US" sz="3600" dirty="0"/>
            </a:br>
            <a:r>
              <a:rPr lang="zh-TW" altLang="en-US" sz="3600" dirty="0"/>
              <a:t>天下雜誌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大江以 </a:t>
            </a:r>
            <a:r>
              <a:rPr lang="en-US" altLang="zh-TW" sz="3600" dirty="0"/>
              <a:t>AI + </a:t>
            </a:r>
            <a:r>
              <a:rPr lang="zh-TW" altLang="en-US" sz="3600" dirty="0"/>
              <a:t>自動化提升品管</a:t>
            </a:r>
            <a:br>
              <a:rPr lang="zh-TW" altLang="en-US" sz="3600" dirty="0"/>
            </a:br>
            <a:r>
              <a:rPr lang="en-US" altLang="zh-TW" sz="3600" dirty="0"/>
              <a:t>https://www.cw.com.tw/article/5122841</a:t>
            </a:r>
            <a:endParaRPr lang="zh-TW" altLang="en-US" sz="3600" dirty="0"/>
          </a:p>
          <a:p>
            <a:pPr marL="0" indent="0">
              <a:buNone/>
            </a:pPr>
            <a:r>
              <a:rPr lang="zh-TW" altLang="en-US" sz="3600" dirty="0"/>
              <a:t>大江生醫 </a:t>
            </a:r>
            <a:r>
              <a:rPr lang="en-US" altLang="zh-TW" sz="3600" dirty="0"/>
              <a:t>S </a:t>
            </a:r>
            <a:r>
              <a:rPr lang="zh-TW" altLang="en-US" sz="3600" dirty="0"/>
              <a:t>級工廠頁面</a:t>
            </a:r>
            <a:br>
              <a:rPr lang="zh-TW" altLang="en-US" sz="3600" dirty="0"/>
            </a:br>
            <a:r>
              <a:rPr lang="en-US" altLang="zh-TW" sz="3600" dirty="0"/>
              <a:t>https://www.tci-bio.com/tw/factories/sf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智慧製造 </a:t>
            </a:r>
            <a:r>
              <a:rPr lang="en-US" altLang="zh-TW" sz="3600" dirty="0"/>
              <a:t>/ MES / </a:t>
            </a:r>
            <a:r>
              <a:rPr lang="zh-TW" altLang="en-US" sz="3600" dirty="0"/>
              <a:t>數位化相關資訊</a:t>
            </a:r>
            <a:br>
              <a:rPr lang="zh-TW" altLang="en-US" sz="3600" dirty="0"/>
            </a:br>
            <a:r>
              <a:rPr lang="zh-TW" altLang="en-US" sz="3600" dirty="0"/>
              <a:t>大江 </a:t>
            </a:r>
            <a:r>
              <a:rPr lang="en-US" altLang="zh-TW" sz="3600" dirty="0"/>
              <a:t>ESG </a:t>
            </a:r>
            <a:r>
              <a:rPr lang="zh-TW" altLang="en-US" sz="3600" dirty="0"/>
              <a:t>報告（記載 </a:t>
            </a:r>
            <a:r>
              <a:rPr lang="en-US" altLang="zh-TW" sz="3600" dirty="0"/>
              <a:t>MES</a:t>
            </a:r>
            <a:r>
              <a:rPr lang="zh-TW" altLang="en-US" sz="3600" dirty="0"/>
              <a:t>、</a:t>
            </a:r>
            <a:r>
              <a:rPr lang="en-US" altLang="zh-TW" sz="3600" dirty="0"/>
              <a:t>WMS</a:t>
            </a:r>
            <a:r>
              <a:rPr lang="zh-TW" altLang="en-US" sz="3600" dirty="0"/>
              <a:t>、</a:t>
            </a:r>
            <a:r>
              <a:rPr lang="en-US" altLang="zh-TW" sz="3600" dirty="0"/>
              <a:t>ERP </a:t>
            </a:r>
            <a:r>
              <a:rPr lang="zh-TW" altLang="en-US" sz="3600" dirty="0"/>
              <a:t>整合）</a:t>
            </a:r>
            <a:br>
              <a:rPr lang="zh-TW" altLang="en-US" sz="3600" dirty="0"/>
            </a:br>
            <a:r>
              <a:rPr lang="en-US" altLang="zh-TW" sz="3600" dirty="0"/>
              <a:t>https://www.tci-bio.com/tw/sustainability/report</a:t>
            </a:r>
          </a:p>
          <a:p>
            <a:pPr marL="0" indent="0">
              <a:buNone/>
            </a:pPr>
            <a:r>
              <a:rPr lang="zh-TW" altLang="en-US" sz="3600" dirty="0"/>
              <a:t>大江新聞稿 </a:t>
            </a:r>
            <a:r>
              <a:rPr lang="en-US" altLang="zh-TW" sz="3600" dirty="0"/>
              <a:t>– </a:t>
            </a:r>
            <a:r>
              <a:rPr lang="zh-TW" altLang="en-US" sz="3600" dirty="0"/>
              <a:t>智慧製造升級</a:t>
            </a:r>
            <a:br>
              <a:rPr lang="zh-TW" altLang="en-US" sz="3600" dirty="0"/>
            </a:br>
            <a:r>
              <a:rPr lang="en-US" altLang="zh-TW" sz="3600" dirty="0"/>
              <a:t>https://www.tci-bio.com/tw/news</a:t>
            </a:r>
          </a:p>
          <a:p>
            <a:pPr marL="0" indent="0">
              <a:buNone/>
            </a:pPr>
            <a:r>
              <a:rPr lang="zh-TW" altLang="en-US" sz="3600" dirty="0"/>
              <a:t>能源管理（</a:t>
            </a:r>
            <a:r>
              <a:rPr lang="en-US" altLang="zh-TW" sz="3600" dirty="0"/>
              <a:t>EMS</a:t>
            </a:r>
            <a:r>
              <a:rPr lang="zh-TW" altLang="en-US" sz="3600" dirty="0"/>
              <a:t>）與 </a:t>
            </a:r>
            <a:r>
              <a:rPr lang="en-US" altLang="zh-TW" sz="3600" dirty="0"/>
              <a:t>ESG </a:t>
            </a:r>
            <a:r>
              <a:rPr lang="zh-TW" altLang="en-US" sz="3600" dirty="0"/>
              <a:t>數據系統</a:t>
            </a:r>
            <a:br>
              <a:rPr lang="zh-TW" altLang="en-US" sz="3600" dirty="0"/>
            </a:br>
            <a:r>
              <a:rPr lang="zh-TW" altLang="en-US" sz="3600" dirty="0"/>
              <a:t>大江 </a:t>
            </a:r>
            <a:r>
              <a:rPr lang="en-US" altLang="zh-TW" sz="3600" dirty="0"/>
              <a:t>ESG </a:t>
            </a:r>
            <a:r>
              <a:rPr lang="zh-TW" altLang="en-US" sz="3600" dirty="0"/>
              <a:t>報告（能源數據平台與節能成果）</a:t>
            </a:r>
            <a:br>
              <a:rPr lang="zh-TW" altLang="en-US" sz="3600" dirty="0"/>
            </a:br>
            <a:r>
              <a:rPr lang="en-US" altLang="zh-TW" sz="3600" dirty="0"/>
              <a:t>https://www.tci-bio.com/tw/sustainability/report</a:t>
            </a:r>
          </a:p>
          <a:p>
            <a:pPr marL="0" indent="0">
              <a:buNone/>
            </a:pPr>
            <a:r>
              <a:rPr lang="zh-TW" altLang="en-US" sz="3600" dirty="0"/>
              <a:t>經濟部工業局 </a:t>
            </a:r>
            <a:r>
              <a:rPr lang="en-US" altLang="zh-TW" sz="3600" dirty="0"/>
              <a:t>– </a:t>
            </a:r>
            <a:r>
              <a:rPr lang="zh-TW" altLang="en-US" sz="3600" dirty="0"/>
              <a:t>大江節能案例</a:t>
            </a:r>
            <a:br>
              <a:rPr lang="zh-TW" altLang="en-US" sz="3600" dirty="0"/>
            </a:br>
            <a:r>
              <a:rPr lang="en-US" altLang="zh-TW" sz="3600" dirty="0"/>
              <a:t>https://www.moeaidb.gov.tw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研發資料庫、菌種與生物反應工廠</a:t>
            </a:r>
            <a:br>
              <a:rPr lang="zh-TW" altLang="en-US" sz="3600" dirty="0"/>
            </a:br>
            <a:r>
              <a:rPr lang="en-US" altLang="zh-TW" sz="3600" dirty="0"/>
              <a:t>TCI Research</a:t>
            </a:r>
            <a:br>
              <a:rPr lang="en-US" altLang="zh-TW" sz="3600" dirty="0"/>
            </a:br>
            <a:r>
              <a:rPr lang="en-US" altLang="zh-TW" sz="3600" dirty="0"/>
              <a:t>https://www.tci-bio.com/tw/research</a:t>
            </a:r>
          </a:p>
          <a:p>
            <a:pPr marL="0" indent="0">
              <a:buNone/>
            </a:pPr>
            <a:r>
              <a:rPr lang="zh-TW" altLang="en-US" sz="3600" dirty="0"/>
              <a:t>大江產品與研發介紹</a:t>
            </a:r>
            <a:br>
              <a:rPr lang="zh-TW" altLang="en-US" sz="3600" dirty="0"/>
            </a:br>
            <a:r>
              <a:rPr lang="en-US" altLang="zh-TW" sz="3600" dirty="0"/>
              <a:t>https://www.tci-bio.com/tw/solution</a:t>
            </a:r>
            <a:br>
              <a:rPr lang="en-US" altLang="zh-TW" sz="3600" dirty="0"/>
            </a:b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產業與公司背景補充</a:t>
            </a:r>
            <a:br>
              <a:rPr lang="zh-TW" altLang="en-US" sz="3600" dirty="0"/>
            </a:br>
            <a:r>
              <a:rPr lang="zh-TW" altLang="en-US" sz="3600" dirty="0"/>
              <a:t>證交所 </a:t>
            </a:r>
            <a:r>
              <a:rPr lang="en-US" altLang="zh-TW" sz="3600" dirty="0"/>
              <a:t>– </a:t>
            </a:r>
            <a:r>
              <a:rPr lang="zh-TW" altLang="en-US" sz="3600" dirty="0"/>
              <a:t>上櫃公司分類</a:t>
            </a:r>
            <a:br>
              <a:rPr lang="zh-TW" altLang="en-US" sz="3600" dirty="0"/>
            </a:br>
            <a:r>
              <a:rPr lang="en-US" altLang="zh-TW" sz="3600" dirty="0"/>
              <a:t>https://www.tpex.org.tw</a:t>
            </a:r>
            <a:endParaRPr lang="zh-TW" altLang="en-US" sz="3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98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在路上提著公事包的女人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13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zh-tw">
                <a:solidFill>
                  <a:schemeClr val="bg2"/>
                </a:solidFill>
              </a:rPr>
              <a:t>感謝您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zh-tw">
                <a:solidFill>
                  <a:schemeClr val="bg2"/>
                </a:solidFill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80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企業背景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A8CE99-9722-4E5A-3799-5351571C2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80" y="1838130"/>
            <a:ext cx="5980060" cy="4077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大江生醫股份有限公司（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TCI Co., Ltd.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），成立於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日，是台灣生技醫療產業的重要製造企業。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公司專注於健康食品、保養品、益生菌等產品的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ODM / OEM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製造，客戶遍布全球。</a:t>
            </a:r>
          </a:p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主要產品與服務：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・保健食品（錠劑、膠囊、飲品）生產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・保養品與美容產品代工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・菌種研發、生物反應製程</a:t>
            </a:r>
          </a:p>
        </p:txBody>
      </p:sp>
      <p:pic>
        <p:nvPicPr>
          <p:cNvPr id="4098" name="Picture 2" descr="大江生醫董事長林詠翔：公司就算沒有錢，但我有的是任性！｜天下雜誌">
            <a:extLst>
              <a:ext uri="{FF2B5EF4-FFF2-40B4-BE49-F238E27FC236}">
                <a16:creationId xmlns:a16="http://schemas.microsoft.com/office/drawing/2014/main" id="{6183CF41-51D2-B31D-FECD-70C6741E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4703" y="376"/>
            <a:ext cx="102382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8EAD6-F6F5-D11C-1636-4CFCD43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數位轉型的起點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45DAC-E449-F4F2-E909-AFD34D41B3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大江面臨的挑戰包括：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客戶訂單複雜度提升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ODM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設計加上多樣化規格，使管理與排程更困難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食安法規愈趨嚴格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・國際客戶要求完整批次追溯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勞動力不足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・生產與倉儲需要大量人工，效率與穩定性受限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成長速度快，但工廠資訊整合不足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・需要更高的設備互連能力（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A9E02C-BBCC-B09D-E99D-855E6ABFE8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轉型契機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為因應全球需求，大江開始投入智慧製造、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品檢與智慧倉儲（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工廠為重要里程碑）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報告明確指出：智慧化系統改善帶來每年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3,600–5,300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萬元效益</a:t>
            </a:r>
            <a:endParaRPr lang="ja-JP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零碳製造TCI 大江生醫持續朝永續經營前進| TCI大江生醫保健食品及保養品代工廠">
            <a:extLst>
              <a:ext uri="{FF2B5EF4-FFF2-40B4-BE49-F238E27FC236}">
                <a16:creationId xmlns:a16="http://schemas.microsoft.com/office/drawing/2014/main" id="{74D4A3DB-4359-A927-912B-96BC2454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89" y="4506588"/>
            <a:ext cx="4192711" cy="23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5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50F87-7B3C-5E24-A3CA-AD6A37F0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6F6317C4-B694-BDFD-0E24-BECFE545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B378D0B-9B76-BA90-B2E8-406F43A1D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CA6D54-E30C-E1A8-667D-350714F4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4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/>
              <a:t>轉型願景與策略總覽</a:t>
            </a:r>
            <a:endParaRPr lang="zh-TW" altLang="en-US" b="1" dirty="0"/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EA73B9A9-E755-34CD-5511-C06ECEDA0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C2F87A7A-94E6-21FD-D3CB-0A07D581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6FE1C1-AE3E-9F57-2644-833CE4267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願景：</a:t>
            </a:r>
            <a:br>
              <a:rPr lang="zh-TW" altLang="en-US" b="1" dirty="0"/>
            </a:br>
            <a:r>
              <a:rPr lang="zh-TW" altLang="en-US" b="1" dirty="0"/>
              <a:t>打造「以數據驅動的智慧製造工廠」，成為全球健康食品供應鏈的高效率核心。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策略方向：</a:t>
            </a:r>
          </a:p>
          <a:p>
            <a:r>
              <a:rPr lang="zh-TW" altLang="en-US" b="1" dirty="0"/>
              <a:t>智慧倉儲與物流自動化</a:t>
            </a:r>
          </a:p>
          <a:p>
            <a:r>
              <a:rPr lang="zh-TW" altLang="en-US" b="1" dirty="0"/>
              <a:t>生產智慧化（工廠 </a:t>
            </a:r>
            <a:r>
              <a:rPr lang="en-US" altLang="zh-TW" b="1" dirty="0"/>
              <a:t>4.0</a:t>
            </a:r>
            <a:r>
              <a:rPr lang="zh-TW" altLang="en-US" b="1" dirty="0"/>
              <a:t>）</a:t>
            </a:r>
            <a:endParaRPr lang="en-US" altLang="zh-TW" b="1" dirty="0"/>
          </a:p>
          <a:p>
            <a:r>
              <a:rPr lang="en-US" altLang="zh-TW" b="1" dirty="0"/>
              <a:t>AI </a:t>
            </a:r>
            <a:r>
              <a:rPr lang="zh-TW" altLang="en-US" b="1" dirty="0"/>
              <a:t>品質檢測</a:t>
            </a:r>
            <a:endParaRPr lang="en-US" altLang="zh-TW" b="1" dirty="0"/>
          </a:p>
          <a:p>
            <a:r>
              <a:rPr lang="zh-TW" altLang="en-US" b="1" dirty="0"/>
              <a:t>全製程數據化</a:t>
            </a:r>
          </a:p>
          <a:p>
            <a:r>
              <a:rPr lang="zh-TW" altLang="en-US" b="1" dirty="0"/>
              <a:t>系統整合與決策數據化</a:t>
            </a: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5122" name="Picture 2" descr="大江生醫營收從1億到80億「少年董仔」林詠翔如何做到？ | Hami書城。快讀">
            <a:extLst>
              <a:ext uri="{FF2B5EF4-FFF2-40B4-BE49-F238E27FC236}">
                <a16:creationId xmlns:a16="http://schemas.microsoft.com/office/drawing/2014/main" id="{62AEC37B-B136-7DA8-8500-0FC787829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8041" y="-14954"/>
            <a:ext cx="9601585" cy="687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7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2C02E-7CA9-E1C9-CF64-9D974F51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智慧倉儲 </a:t>
            </a:r>
            <a:r>
              <a:rPr lang="en-US" altLang="zh-TW" b="1" dirty="0"/>
              <a:t>W1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998DBE-8072-CBDB-FC58-CFE5E5A09B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AS/RS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自動倉儲系統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・自動化儲位管理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・快速調度物料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・降低倉儲人力需求</a:t>
            </a:r>
          </a:p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AGV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無人搬運車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・自動運送物料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・減少人員搬運風險與時間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ADFE7D-E9EE-CBA0-C13B-BC0D8C827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SCC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供應鏈控制中心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・即時監控物流狀態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・生產排程自動調整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ERP / MES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完全整合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・物料流、資訊流、金流三流一致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01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CE113-61BF-A757-8F50-9BFD5AA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生產智慧化（</a:t>
            </a:r>
            <a:r>
              <a:rPr lang="en-US" altLang="zh-TW" b="1" dirty="0"/>
              <a:t>MES </a:t>
            </a:r>
            <a:r>
              <a:rPr lang="zh-TW" altLang="en-US" b="1" dirty="0"/>
              <a:t>與 </a:t>
            </a:r>
            <a:r>
              <a:rPr lang="en-US" altLang="zh-TW" b="1" dirty="0"/>
              <a:t>IoT</a:t>
            </a:r>
            <a:r>
              <a:rPr lang="zh-TW" altLang="en-US" b="1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1A0D3-1CE7-ABF7-5FBA-034737E98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・生產紀錄電子化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・工單狀態即時更新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・設備狀態監控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・批次追溯更精準</a:t>
            </a:r>
          </a:p>
          <a:p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感測器應用：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・蒐集溫度、壓力、攪拌轉速等關鍵製程參數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・自動上傳至中央資料庫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・異常預警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0C447C-FB8B-4492-A2DB-548D78E8BC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系統整合：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（企業資源）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（製造執行）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WMS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（倉儲管理）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382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76669-DBDC-6FC7-52A7-845D8507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AI </a:t>
            </a:r>
            <a:r>
              <a:rPr lang="zh-TW" altLang="en-US" b="1" dirty="0"/>
              <a:t>品質檢測（鷹眼系統）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52712-81CD-C57F-20C0-EFB8A52113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AI </a:t>
            </a:r>
            <a:r>
              <a:rPr lang="zh-TW" altLang="en-US" b="1" dirty="0"/>
              <a:t>影像辨識導入方式：</a:t>
            </a:r>
          </a:p>
          <a:p>
            <a:r>
              <a:rPr lang="zh-TW" altLang="en-US" b="1" dirty="0"/>
              <a:t>高速 </a:t>
            </a:r>
            <a:r>
              <a:rPr lang="en-US" altLang="zh-TW" b="1" dirty="0"/>
              <a:t>CCD </a:t>
            </a:r>
            <a:r>
              <a:rPr lang="zh-TW" altLang="en-US" b="1" dirty="0"/>
              <a:t>拍攝瓶蓋</a:t>
            </a:r>
          </a:p>
          <a:p>
            <a:r>
              <a:rPr lang="zh-TW" altLang="en-US" b="1" dirty="0"/>
              <a:t>辨識裂縫、未旋緊、瑕疵</a:t>
            </a:r>
          </a:p>
          <a:p>
            <a:r>
              <a:rPr lang="zh-TW" altLang="en-US" b="1" dirty="0"/>
              <a:t>自動分類並排除不良品</a:t>
            </a:r>
          </a:p>
          <a:p>
            <a:endParaRPr lang="zh-TW" altLang="en-US" b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14455C-B9ED-8BD7-3918-55E331393D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導入效益：</a:t>
            </a:r>
          </a:p>
          <a:p>
            <a:r>
              <a:rPr lang="zh-TW" altLang="en-US" b="1" dirty="0"/>
              <a:t>人工檢查改為影像檢測，提高準確度</a:t>
            </a:r>
            <a:endParaRPr lang="en-US" altLang="zh-TW" b="1" dirty="0"/>
          </a:p>
          <a:p>
            <a:r>
              <a:rPr lang="zh-TW" altLang="en-US" b="1" dirty="0"/>
              <a:t>改善瓶蓋瑕疵檢測效率</a:t>
            </a:r>
            <a:endParaRPr lang="en-US" altLang="zh-TW" b="1" dirty="0"/>
          </a:p>
          <a:p>
            <a:r>
              <a:rPr lang="zh-TW" altLang="en-US" b="1" dirty="0"/>
              <a:t>減少人力負擔、提升速度</a:t>
            </a:r>
          </a:p>
        </p:txBody>
      </p:sp>
    </p:spTree>
    <p:extLst>
      <p:ext uri="{BB962C8B-B14F-4D97-AF65-F5344CB8AC3E}">
        <p14:creationId xmlns:p14="http://schemas.microsoft.com/office/powerpoint/2010/main" val="219878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0B3AB-34CF-E153-C11D-40750CDE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345AE5C9-EACC-DC24-7AA8-7DBD1AFDC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183A3D8-6148-7C68-8461-3FAB4EB7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64CAAA-0B40-3BAA-345B-D809BF03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4" y="772108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/>
              <a:t>轉型困難</a:t>
            </a:r>
            <a:endParaRPr lang="zh-TW" altLang="en-US" b="1" dirty="0"/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18816376-E6F3-E319-78A5-0ACE4B46E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6865956" y="386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A61C8857-7197-CF10-5D8A-1D3905AC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46980D-7B76-1AF7-6821-76C982775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zh-TW" altLang="en-US" b="1"/>
              <a:t>設備種類多樣，串接 </a:t>
            </a:r>
            <a:r>
              <a:rPr lang="en-US" altLang="zh-TW" b="1"/>
              <a:t>IoT </a:t>
            </a:r>
            <a:r>
              <a:rPr lang="zh-TW" altLang="en-US" b="1"/>
              <a:t>需大量整合</a:t>
            </a:r>
            <a:endParaRPr lang="en-US" altLang="zh-TW" b="1"/>
          </a:p>
          <a:p>
            <a:r>
              <a:rPr lang="zh-TW" altLang="en-US" b="1"/>
              <a:t>需重新建構資料標準化</a:t>
            </a:r>
            <a:endParaRPr lang="en-US" altLang="zh-TW" b="1"/>
          </a:p>
          <a:p>
            <a:r>
              <a:rPr lang="zh-TW" altLang="en-US" b="1"/>
              <a:t>員工需重新適應電子化流程</a:t>
            </a:r>
            <a:endParaRPr lang="en-US" altLang="zh-TW" b="1"/>
          </a:p>
          <a:p>
            <a:r>
              <a:rPr lang="zh-TW" altLang="en-US" b="1"/>
              <a:t>自動化設備投資金額高</a:t>
            </a:r>
            <a:endParaRPr lang="en-US" altLang="zh-TW" b="1"/>
          </a:p>
          <a:p>
            <a:r>
              <a:rPr lang="en-US" altLang="zh-TW" b="1"/>
              <a:t>MES </a:t>
            </a:r>
            <a:r>
              <a:rPr lang="zh-TW" altLang="en-US" b="1"/>
              <a:t>導入需要跨部門協作</a:t>
            </a:r>
            <a:endParaRPr lang="zh-TW" altLang="en-US" b="1" dirty="0"/>
          </a:p>
        </p:txBody>
      </p:sp>
      <p:pic>
        <p:nvPicPr>
          <p:cNvPr id="1033" name="Picture 9" descr="大江生醫總部辦公室設計- BOLON 波龍藝術">
            <a:extLst>
              <a:ext uri="{FF2B5EF4-FFF2-40B4-BE49-F238E27FC236}">
                <a16:creationId xmlns:a16="http://schemas.microsoft.com/office/drawing/2014/main" id="{99D0F0BA-A139-7E3E-213A-15D7D595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1545" y="124201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5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305B5-4A0C-CC28-DCDA-512E2BF4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3ED35F96-5E7E-4904-0F6D-FC7768A1E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BBCFF4F-A99E-5F42-643C-7D89B2E85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5F20EB-77C9-9F76-71D2-658C3A8D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3" y="772108"/>
            <a:ext cx="639527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/>
              <a:t>大江智慧製造的量化成果</a:t>
            </a:r>
          </a:p>
        </p:txBody>
      </p:sp>
      <p:pic>
        <p:nvPicPr>
          <p:cNvPr id="15" name="內容預留位置 14" descr="趴著使用膝上型電腦的人">
            <a:extLst>
              <a:ext uri="{FF2B5EF4-FFF2-40B4-BE49-F238E27FC236}">
                <a16:creationId xmlns:a16="http://schemas.microsoft.com/office/drawing/2014/main" id="{4C4ABA6F-7369-C3F2-6281-80280C2475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7927A1F5-A96A-86E5-2AF1-C1F329163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B7B7CC-77D3-0639-DEC6-DCD5245DC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5964" y="1791478"/>
            <a:ext cx="5774787" cy="4534677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智慧製造系統改善效益：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・每年約新台幣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3,600–5,300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人均產值提升：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・約 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智慧倉儲（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）改善：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・縮短出貨作業時間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・提升物流效率</a:t>
            </a:r>
            <a:endParaRPr lang="en-US" altLang="ja-JP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自動檢測提升品管速度</a:t>
            </a:r>
            <a:b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</a:t>
            </a:r>
            <a:r>
              <a:rPr lang="en-US" altLang="ja-JP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CCD </a:t>
            </a:r>
            <a:r>
              <a:rPr lang="ja-JP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檢測效率遠高於人工</a:t>
            </a:r>
          </a:p>
        </p:txBody>
      </p:sp>
    </p:spTree>
    <p:extLst>
      <p:ext uri="{BB962C8B-B14F-4D97-AF65-F5344CB8AC3E}">
        <p14:creationId xmlns:p14="http://schemas.microsoft.com/office/powerpoint/2010/main" val="3534245519"/>
      </p:ext>
    </p:extLst>
  </p:cSld>
  <p:clrMapOvr>
    <a:masterClrMapping/>
  </p:clrMapOvr>
</p:sld>
</file>

<file path=ppt/theme/theme1.xml><?xml version="1.0" encoding="utf-8"?>
<a:theme xmlns:a="http://schemas.openxmlformats.org/drawingml/2006/main" name="裁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旅遊設計</Template>
  <TotalTime>56</TotalTime>
  <Words>1229</Words>
  <Application>Microsoft Office PowerPoint</Application>
  <PresentationFormat>寬螢幕</PresentationFormat>
  <Paragraphs>93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微軟正黑體</vt:lpstr>
      <vt:lpstr>Arial</vt:lpstr>
      <vt:lpstr>Franklin Gothic Book</vt:lpstr>
      <vt:lpstr>裁切</vt:lpstr>
      <vt:lpstr>大江生醫 數位轉型個案研究</vt:lpstr>
      <vt:lpstr>企業背景</vt:lpstr>
      <vt:lpstr>數位轉型的起點</vt:lpstr>
      <vt:lpstr>轉型願景與策略總覽</vt:lpstr>
      <vt:lpstr>智慧倉儲 W1</vt:lpstr>
      <vt:lpstr>生產智慧化（MES 與 IoT）</vt:lpstr>
      <vt:lpstr>AI 品質檢測（鷹眼系統）</vt:lpstr>
      <vt:lpstr>轉型困難</vt:lpstr>
      <vt:lpstr>大江智慧製造的量化成果</vt:lpstr>
      <vt:lpstr>大江智慧製造的質化成果</vt:lpstr>
      <vt:lpstr>企業數位轉型啟示</vt:lpstr>
      <vt:lpstr>參考資料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陳薪宇</dc:creator>
  <cp:lastModifiedBy>陳薪宇</cp:lastModifiedBy>
  <cp:revision>3</cp:revision>
  <dcterms:created xsi:type="dcterms:W3CDTF">2025-12-09T03:11:46Z</dcterms:created>
  <dcterms:modified xsi:type="dcterms:W3CDTF">2025-12-09T04:08:39Z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